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56" r:id="rId5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D34"/>
    <a:srgbClr val="66462B"/>
    <a:srgbClr val="3AAB47"/>
    <a:srgbClr val="9ECE93"/>
    <a:srgbClr val="49AFCE"/>
    <a:srgbClr val="00A8D3"/>
    <a:srgbClr val="00B0C3"/>
    <a:srgbClr val="DA7290"/>
    <a:srgbClr val="DA116E"/>
    <a:srgbClr val="9E75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4"/>
    <p:restoredTop sz="96240"/>
  </p:normalViewPr>
  <p:slideViewPr>
    <p:cSldViewPr snapToGrid="0">
      <p:cViewPr>
        <p:scale>
          <a:sx n="100" d="100"/>
          <a:sy n="100" d="100"/>
        </p:scale>
        <p:origin x="1920" y="-16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2CEBD-AFA5-3B4B-8C6B-A819AAE1A1EF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DDCA7-50F9-474E-BE34-B816090432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9076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5A4D-A561-3D4A-AB85-EFCD6C1129DC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59ABF-CF96-0947-8E60-2C408FB4CE7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07C6F4A-1D5E-2622-7B8B-00644F6194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88" y="0"/>
            <a:ext cx="7568076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4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95A4D-A561-3D4A-AB85-EFCD6C1129DC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59ABF-CF96-0947-8E60-2C408FB4CE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4208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2A43A6B5-A457-9AC8-8172-330B07A309B9}"/>
              </a:ext>
            </a:extLst>
          </p:cNvPr>
          <p:cNvSpPr/>
          <p:nvPr/>
        </p:nvSpPr>
        <p:spPr>
          <a:xfrm rot="10800000">
            <a:off x="4827195" y="8479796"/>
            <a:ext cx="2300906" cy="625848"/>
          </a:xfrm>
          <a:custGeom>
            <a:avLst/>
            <a:gdLst>
              <a:gd name="connsiteX0" fmla="*/ 2185966 w 2300906"/>
              <a:gd name="connsiteY0" fmla="*/ 844352 h 844352"/>
              <a:gd name="connsiteX1" fmla="*/ 114940 w 2300906"/>
              <a:gd name="connsiteY1" fmla="*/ 844352 h 844352"/>
              <a:gd name="connsiteX2" fmla="*/ 0 w 2300906"/>
              <a:gd name="connsiteY2" fmla="*/ 729412 h 844352"/>
              <a:gd name="connsiteX3" fmla="*/ 0 w 2300906"/>
              <a:gd name="connsiteY3" fmla="*/ 269668 h 844352"/>
              <a:gd name="connsiteX4" fmla="*/ 114940 w 2300906"/>
              <a:gd name="connsiteY4" fmla="*/ 154728 h 844352"/>
              <a:gd name="connsiteX5" fmla="*/ 866476 w 2300906"/>
              <a:gd name="connsiteY5" fmla="*/ 154728 h 844352"/>
              <a:gd name="connsiteX6" fmla="*/ 1065002 w 2300906"/>
              <a:gd name="connsiteY6" fmla="*/ 0 h 844352"/>
              <a:gd name="connsiteX7" fmla="*/ 1079220 w 2300906"/>
              <a:gd name="connsiteY7" fmla="*/ 154728 h 844352"/>
              <a:gd name="connsiteX8" fmla="*/ 2185966 w 2300906"/>
              <a:gd name="connsiteY8" fmla="*/ 154728 h 844352"/>
              <a:gd name="connsiteX9" fmla="*/ 2300906 w 2300906"/>
              <a:gd name="connsiteY9" fmla="*/ 269668 h 844352"/>
              <a:gd name="connsiteX10" fmla="*/ 2300906 w 2300906"/>
              <a:gd name="connsiteY10" fmla="*/ 729412 h 844352"/>
              <a:gd name="connsiteX11" fmla="*/ 2185966 w 2300906"/>
              <a:gd name="connsiteY11" fmla="*/ 844352 h 844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00906" h="844352">
                <a:moveTo>
                  <a:pt x="2185966" y="844352"/>
                </a:moveTo>
                <a:lnTo>
                  <a:pt x="114940" y="844352"/>
                </a:lnTo>
                <a:cubicBezTo>
                  <a:pt x="51460" y="844352"/>
                  <a:pt x="0" y="792892"/>
                  <a:pt x="0" y="729412"/>
                </a:cubicBezTo>
                <a:lnTo>
                  <a:pt x="0" y="269668"/>
                </a:lnTo>
                <a:cubicBezTo>
                  <a:pt x="0" y="206188"/>
                  <a:pt x="51460" y="154728"/>
                  <a:pt x="114940" y="154728"/>
                </a:cubicBezTo>
                <a:lnTo>
                  <a:pt x="866476" y="154728"/>
                </a:lnTo>
                <a:lnTo>
                  <a:pt x="1065002" y="0"/>
                </a:lnTo>
                <a:lnTo>
                  <a:pt x="1079220" y="154728"/>
                </a:lnTo>
                <a:lnTo>
                  <a:pt x="2185966" y="154728"/>
                </a:lnTo>
                <a:cubicBezTo>
                  <a:pt x="2249446" y="154728"/>
                  <a:pt x="2300906" y="206188"/>
                  <a:pt x="2300906" y="269668"/>
                </a:cubicBezTo>
                <a:lnTo>
                  <a:pt x="2300906" y="729412"/>
                </a:lnTo>
                <a:cubicBezTo>
                  <a:pt x="2300906" y="792892"/>
                  <a:pt x="2249446" y="844352"/>
                  <a:pt x="2185966" y="844352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0C5D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254D733D-F621-0923-7D39-BC706E074F89}"/>
              </a:ext>
            </a:extLst>
          </p:cNvPr>
          <p:cNvGrpSpPr/>
          <p:nvPr/>
        </p:nvGrpSpPr>
        <p:grpSpPr>
          <a:xfrm>
            <a:off x="3323486" y="9492653"/>
            <a:ext cx="459712" cy="213461"/>
            <a:chOff x="2882859" y="9359315"/>
            <a:chExt cx="459712" cy="213461"/>
          </a:xfrm>
        </p:grpSpPr>
        <p:sp>
          <p:nvSpPr>
            <p:cNvPr id="21" name="フローチャート: 他ページ結合子 20">
              <a:extLst>
                <a:ext uri="{FF2B5EF4-FFF2-40B4-BE49-F238E27FC236}">
                  <a16:creationId xmlns:a16="http://schemas.microsoft.com/office/drawing/2014/main" id="{3FA88226-79F6-7E13-B267-910D017A0C7C}"/>
                </a:ext>
              </a:extLst>
            </p:cNvPr>
            <p:cNvSpPr/>
            <p:nvPr/>
          </p:nvSpPr>
          <p:spPr>
            <a:xfrm rot="16200000">
              <a:off x="3005984" y="9236190"/>
              <a:ext cx="213461" cy="459712"/>
            </a:xfrm>
            <a:prstGeom prst="flowChartOffpageConnec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9B3F21A3-7B5D-611F-5BAD-696EC45758C3}"/>
                </a:ext>
              </a:extLst>
            </p:cNvPr>
            <p:cNvSpPr txBox="1"/>
            <p:nvPr/>
          </p:nvSpPr>
          <p:spPr>
            <a:xfrm>
              <a:off x="2967978" y="9414199"/>
              <a:ext cx="287071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kumimoji="1" lang="ja-JP" altLang="en-US" sz="800" b="1">
                  <a:latin typeface="Meiryo" panose="020B0604030504040204" pitchFamily="34" charset="-128"/>
                  <a:ea typeface="Meiryo" panose="020B0604030504040204" pitchFamily="34" charset="-128"/>
                </a:rPr>
                <a:t>経</a:t>
              </a:r>
              <a:r>
                <a:rPr kumimoji="1" lang="en-US" altLang="ja-JP" sz="800" b="1" dirty="0">
                  <a:latin typeface="Meiryo" panose="020B0604030504040204" pitchFamily="34" charset="-128"/>
                  <a:ea typeface="Meiryo" panose="020B0604030504040204" pitchFamily="34" charset="-128"/>
                </a:rPr>
                <a:t> </a:t>
              </a:r>
              <a:r>
                <a:rPr kumimoji="1" lang="ja-JP" altLang="en-US" sz="800" b="1">
                  <a:latin typeface="Meiryo" panose="020B0604030504040204" pitchFamily="34" charset="-128"/>
                  <a:ea typeface="Meiryo" panose="020B0604030504040204" pitchFamily="34" charset="-128"/>
                </a:rPr>
                <a:t>歴</a:t>
              </a:r>
            </a:p>
          </p:txBody>
        </p:sp>
      </p:grpSp>
      <p:sp>
        <p:nvSpPr>
          <p:cNvPr id="61" name="角丸四角形 60">
            <a:extLst>
              <a:ext uri="{FF2B5EF4-FFF2-40B4-BE49-F238E27FC236}">
                <a16:creationId xmlns:a16="http://schemas.microsoft.com/office/drawing/2014/main" id="{CB18BA9D-3CBA-9C50-4D81-196677DD00D3}"/>
              </a:ext>
            </a:extLst>
          </p:cNvPr>
          <p:cNvSpPr/>
          <p:nvPr/>
        </p:nvSpPr>
        <p:spPr>
          <a:xfrm>
            <a:off x="-2086377" y="6703450"/>
            <a:ext cx="3971181" cy="550844"/>
          </a:xfrm>
          <a:prstGeom prst="roundRect">
            <a:avLst>
              <a:gd name="adj" fmla="val 0"/>
            </a:avLst>
          </a:prstGeom>
          <a:noFill/>
          <a:ln w="9525">
            <a:noFill/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kumimoji="1" lang="ja-JP" altLang="en-US" sz="2000" dirty="0">
              <a:ln w="0"/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9" name="角丸四角形 78">
            <a:extLst>
              <a:ext uri="{FF2B5EF4-FFF2-40B4-BE49-F238E27FC236}">
                <a16:creationId xmlns:a16="http://schemas.microsoft.com/office/drawing/2014/main" id="{9D68F56D-D2BA-EB3D-2960-1A7DA7E112EA}"/>
              </a:ext>
            </a:extLst>
          </p:cNvPr>
          <p:cNvSpPr/>
          <p:nvPr/>
        </p:nvSpPr>
        <p:spPr>
          <a:xfrm>
            <a:off x="4085814" y="6341178"/>
            <a:ext cx="2993395" cy="129237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solidFill>
              <a:srgbClr val="C00000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kumimoji="1" lang="ja-JP" altLang="en-US" b="1">
              <a:ln/>
              <a:solidFill>
                <a:schemeClr val="accent4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5BB27DB-F055-0231-CCA1-14EA17635824}"/>
              </a:ext>
            </a:extLst>
          </p:cNvPr>
          <p:cNvSpPr txBox="1"/>
          <p:nvPr/>
        </p:nvSpPr>
        <p:spPr>
          <a:xfrm>
            <a:off x="228732" y="133562"/>
            <a:ext cx="4107367" cy="4770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1400" b="1" dirty="0">
                <a:solidFill>
                  <a:srgbClr val="66462B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佐賀県</a:t>
            </a:r>
            <a:r>
              <a:rPr lang="ja-JP" altLang="en-US" sz="1400" b="1" u="none" strike="noStrike" dirty="0">
                <a:solidFill>
                  <a:srgbClr val="66462B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商工会議所連合会共催セミナー</a:t>
            </a:r>
            <a:endParaRPr kumimoji="1" lang="ja-JP" altLang="en-US" sz="1400" b="1" dirty="0">
              <a:solidFill>
                <a:srgbClr val="66462B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7FF1979-7B1F-EB96-FAC2-BD82CAEA5387}"/>
              </a:ext>
            </a:extLst>
          </p:cNvPr>
          <p:cNvSpPr txBox="1"/>
          <p:nvPr/>
        </p:nvSpPr>
        <p:spPr>
          <a:xfrm>
            <a:off x="4163645" y="7128578"/>
            <a:ext cx="2497462" cy="4683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受付先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➀弊社推進員</a:t>
            </a:r>
          </a:p>
          <a:p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➁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0952-29-9664(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アクサ生命佐賀営業支社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1F0EDB6-1D91-914D-2419-9E5CDDDDA963}"/>
              </a:ext>
            </a:extLst>
          </p:cNvPr>
          <p:cNvSpPr txBox="1"/>
          <p:nvPr/>
        </p:nvSpPr>
        <p:spPr>
          <a:xfrm>
            <a:off x="1342805" y="4635579"/>
            <a:ext cx="2500274" cy="435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en-US" altLang="ja-JP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9/26</a:t>
            </a:r>
            <a:r>
              <a:rPr kumimoji="1" lang="ja-JP" alt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（木）</a:t>
            </a:r>
            <a:endParaRPr kumimoji="1" lang="ja-JP" altLang="en-US" sz="2300" b="1" dirty="0">
              <a:solidFill>
                <a:schemeClr val="tx1">
                  <a:lumMod val="85000"/>
                  <a:lumOff val="1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FEB685E-A342-7838-47C1-89D0123F9704}"/>
              </a:ext>
            </a:extLst>
          </p:cNvPr>
          <p:cNvSpPr txBox="1"/>
          <p:nvPr/>
        </p:nvSpPr>
        <p:spPr>
          <a:xfrm>
            <a:off x="3331459" y="4663705"/>
            <a:ext cx="1768442" cy="4502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ts val="1460"/>
              </a:lnSpc>
            </a:pPr>
            <a:r>
              <a:rPr kumimoji="1" lang="en-US" altLang="ja-JP" dirty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12:00-13:00</a:t>
            </a:r>
          </a:p>
          <a:p>
            <a:pPr algn="ctr">
              <a:lnSpc>
                <a:spcPts val="1460"/>
              </a:lnSpc>
            </a:pPr>
            <a:r>
              <a:rPr kumimoji="1" lang="ja-JP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（受付 </a:t>
            </a:r>
            <a:r>
              <a:rPr kumimoji="1" lang="en-US" altLang="ja-JP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11:45〜</a:t>
            </a:r>
            <a:r>
              <a:rPr kumimoji="1" lang="ja-JP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  <a:endParaRPr kumimoji="1" lang="ja-JP" altLang="en-US" sz="1300" b="1" dirty="0">
              <a:solidFill>
                <a:schemeClr val="tx1">
                  <a:lumMod val="85000"/>
                  <a:lumOff val="1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754B012-9CCA-9248-1B95-E0B25346A6F1}"/>
              </a:ext>
            </a:extLst>
          </p:cNvPr>
          <p:cNvSpPr txBox="1"/>
          <p:nvPr/>
        </p:nvSpPr>
        <p:spPr>
          <a:xfrm>
            <a:off x="4085117" y="6407542"/>
            <a:ext cx="2007653" cy="8060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1000"/>
              </a:spcBef>
            </a:pPr>
            <a:r>
              <a:rPr kumimoji="1" lang="ja-JP" altLang="en-US" sz="1000" dirty="0">
                <a:latin typeface="Meiryo" panose="020B0604030504040204" pitchFamily="34" charset="-128"/>
                <a:ea typeface="Meiryo" panose="020B0604030504040204" pitchFamily="34" charset="-128"/>
              </a:rPr>
              <a:t>事前に受付けさせていただいた先着</a:t>
            </a:r>
            <a:r>
              <a:rPr kumimoji="1"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50</a:t>
            </a:r>
            <a:r>
              <a:rPr kumimoji="1" lang="ja-JP" altLang="en-US" sz="1000" dirty="0">
                <a:latin typeface="Meiryo" panose="020B0604030504040204" pitchFamily="34" charset="-128"/>
                <a:ea typeface="Meiryo" panose="020B0604030504040204" pitchFamily="34" charset="-128"/>
              </a:rPr>
              <a:t>名に、素敵なお菓子をプレゼントさせて頂きます　　　　　　　　　　　　　</a:t>
            </a:r>
            <a:r>
              <a:rPr kumimoji="1"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(1</a:t>
            </a:r>
            <a:r>
              <a:rPr kumimoji="1" lang="ja-JP" altLang="en-US" sz="1000" dirty="0">
                <a:latin typeface="Meiryo" panose="020B0604030504040204" pitchFamily="34" charset="-128"/>
                <a:ea typeface="Meiryo" panose="020B0604030504040204" pitchFamily="34" charset="-128"/>
              </a:rPr>
              <a:t>事業所様</a:t>
            </a:r>
            <a:r>
              <a:rPr kumimoji="1"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2</a:t>
            </a:r>
            <a:r>
              <a:rPr kumimoji="1" lang="ja-JP" altLang="en-US" sz="1000" dirty="0">
                <a:latin typeface="Meiryo" panose="020B0604030504040204" pitchFamily="34" charset="-128"/>
                <a:ea typeface="Meiryo" panose="020B0604030504040204" pitchFamily="34" charset="-128"/>
              </a:rPr>
              <a:t>つ限度</a:t>
            </a:r>
            <a:r>
              <a:rPr kumimoji="1"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)</a:t>
            </a:r>
            <a:endParaRPr kumimoji="1" lang="ja-JP" altLang="en-US" sz="10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spcBef>
                <a:spcPts val="1000"/>
              </a:spcBef>
            </a:pPr>
            <a:endParaRPr kumimoji="1" lang="ja-JP" altLang="en-US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D619708-F95B-86F9-CBC1-1A8C0156028D}"/>
              </a:ext>
            </a:extLst>
          </p:cNvPr>
          <p:cNvSpPr txBox="1"/>
          <p:nvPr/>
        </p:nvSpPr>
        <p:spPr>
          <a:xfrm>
            <a:off x="4957329" y="8608956"/>
            <a:ext cx="2085543" cy="41932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just"/>
            <a:r>
              <a:rPr kumimoji="1" lang="ja-JP" altLang="en-US" sz="900" dirty="0">
                <a:latin typeface="Meiryo" panose="020B0604030504040204" pitchFamily="34" charset="-128"/>
                <a:ea typeface="Meiryo" panose="020B0604030504040204" pitchFamily="34" charset="-128"/>
              </a:rPr>
              <a:t>佐賀県勤務</a:t>
            </a:r>
            <a:r>
              <a:rPr kumimoji="1" lang="en-US" altLang="ja-JP" sz="900" dirty="0">
                <a:latin typeface="Meiryo" panose="020B0604030504040204" pitchFamily="34" charset="-128"/>
                <a:ea typeface="Meiryo" panose="020B0604030504040204" pitchFamily="34" charset="-128"/>
              </a:rPr>
              <a:t>6</a:t>
            </a:r>
            <a:r>
              <a:rPr kumimoji="1" lang="ja-JP" altLang="en-US" sz="900" dirty="0">
                <a:latin typeface="Meiryo" panose="020B0604030504040204" pitchFamily="34" charset="-128"/>
                <a:ea typeface="Meiryo" panose="020B0604030504040204" pitchFamily="34" charset="-128"/>
              </a:rPr>
              <a:t>年目突入</a:t>
            </a:r>
          </a:p>
          <a:p>
            <a:pPr algn="just"/>
            <a:r>
              <a:rPr kumimoji="1" lang="ja-JP" altLang="en-US" sz="900" dirty="0">
                <a:latin typeface="Meiryo" panose="020B0604030504040204" pitchFamily="34" charset="-128"/>
                <a:ea typeface="Meiryo" panose="020B0604030504040204" pitchFamily="34" charset="-128"/>
              </a:rPr>
              <a:t>美味しいお酒と食を満喫しております</a:t>
            </a:r>
            <a:r>
              <a:rPr kumimoji="1" lang="en-US" altLang="ja-JP" sz="900" dirty="0">
                <a:latin typeface="Meiryo" panose="020B0604030504040204" pitchFamily="34" charset="-128"/>
                <a:ea typeface="Meiryo" panose="020B0604030504040204" pitchFamily="34" charset="-128"/>
              </a:rPr>
              <a:t>!!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5D3F3AD-116C-1613-69FE-AE21A683EE27}"/>
              </a:ext>
            </a:extLst>
          </p:cNvPr>
          <p:cNvSpPr txBox="1"/>
          <p:nvPr/>
        </p:nvSpPr>
        <p:spPr>
          <a:xfrm>
            <a:off x="480466" y="8500497"/>
            <a:ext cx="4461963" cy="480984"/>
          </a:xfrm>
          <a:prstGeom prst="rect">
            <a:avLst/>
          </a:prstGeom>
          <a:noFill/>
        </p:spPr>
        <p:txBody>
          <a:bodyPr wrap="square" lIns="0" tIns="180000" rIns="0" bIns="0" rtlCol="0" anchor="ctr">
            <a:noAutofit/>
          </a:bodyPr>
          <a:lstStyle/>
          <a:p>
            <a:pPr algn="just">
              <a:lnSpc>
                <a:spcPts val="1417"/>
              </a:lnSpc>
            </a:pPr>
            <a:r>
              <a:rPr kumimoji="1" lang="ja-JP" altLang="en-US" sz="2000" b="1" dirty="0">
                <a:solidFill>
                  <a:srgbClr val="3AAB47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お金のプロがわかりやすく教えます。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4B95F3D-A537-7E71-A7E9-B57DCC5E99C4}"/>
              </a:ext>
            </a:extLst>
          </p:cNvPr>
          <p:cNvSpPr txBox="1"/>
          <p:nvPr/>
        </p:nvSpPr>
        <p:spPr>
          <a:xfrm>
            <a:off x="1054040" y="9002248"/>
            <a:ext cx="4368786" cy="30631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>
              <a:lnSpc>
                <a:spcPts val="1417"/>
              </a:lnSpc>
            </a:pPr>
            <a:r>
              <a:rPr kumimoji="1" lang="ja-JP" altLang="en-US" sz="1300" b="1" dirty="0">
                <a:latin typeface="Meiryo" panose="020B0604030504040204" pitchFamily="34" charset="-128"/>
                <a:ea typeface="Meiryo" panose="020B0604030504040204" pitchFamily="34" charset="-128"/>
              </a:rPr>
              <a:t>三浦　貴博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2F099CC-A7B6-230E-AE4E-A2A572F168F2}"/>
              </a:ext>
            </a:extLst>
          </p:cNvPr>
          <p:cNvSpPr txBox="1"/>
          <p:nvPr/>
        </p:nvSpPr>
        <p:spPr>
          <a:xfrm>
            <a:off x="1054040" y="9567046"/>
            <a:ext cx="1951519" cy="608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171450" indent="-171450" algn="just">
              <a:buFont typeface="Wingdings" pitchFamily="2" charset="2"/>
              <a:buChar char="n"/>
            </a:pPr>
            <a:r>
              <a:rPr kumimoji="1" lang="ja-JP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東京商工会議所　健康経営アドバイザー</a:t>
            </a:r>
          </a:p>
          <a:p>
            <a:pPr marL="171450" indent="-171450" algn="just">
              <a:buFont typeface="Wingdings" pitchFamily="2" charset="2"/>
              <a:buChar char="n"/>
            </a:pPr>
            <a:r>
              <a:rPr kumimoji="1"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TPEC</a:t>
            </a:r>
            <a:r>
              <a:rPr kumimoji="1" lang="ja-JP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kumimoji="1" lang="en-US" altLang="ja-JP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DofD</a:t>
            </a:r>
            <a:r>
              <a:rPr kumimoji="1"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kumimoji="1" lang="ja-JP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認定講師</a:t>
            </a:r>
            <a:endParaRPr kumimoji="1" lang="en-US" altLang="ja-JP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1" lang="en-US" altLang="ja-JP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algn="just"/>
            <a:endParaRPr kumimoji="1"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6EA78C96-F780-7017-ED98-AF5AAE9CBAAD}"/>
              </a:ext>
            </a:extLst>
          </p:cNvPr>
          <p:cNvSpPr txBox="1"/>
          <p:nvPr/>
        </p:nvSpPr>
        <p:spPr>
          <a:xfrm>
            <a:off x="3826438" y="9492653"/>
            <a:ext cx="1773153" cy="7299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/>
            <a:r>
              <a:rPr kumimoji="1" lang="ja-JP" altLang="en-US" sz="800" dirty="0">
                <a:latin typeface="Meiryo" panose="020B0604030504040204" pitchFamily="34" charset="-128"/>
                <a:ea typeface="Meiryo" panose="020B0604030504040204" pitchFamily="34" charset="-128"/>
              </a:rPr>
              <a:t>青森県出身</a:t>
            </a:r>
          </a:p>
          <a:p>
            <a:pPr algn="just"/>
            <a:r>
              <a:rPr kumimoji="1" lang="ja-JP" altLang="en-US" sz="800" dirty="0">
                <a:latin typeface="Meiryo" panose="020B0604030504040204" pitchFamily="34" charset="-128"/>
                <a:ea typeface="Meiryo" panose="020B0604030504040204" pitchFamily="34" charset="-128"/>
              </a:rPr>
              <a:t>全国の商工会議所会員企業の「福利厚生」「年金」「介護」「医療」「相続」「退職金」「事業承継」等についてのアドバイス、ソリューションを提供しています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775838A5-B565-575F-1F3F-421BB389B653}"/>
              </a:ext>
            </a:extLst>
          </p:cNvPr>
          <p:cNvSpPr txBox="1"/>
          <p:nvPr/>
        </p:nvSpPr>
        <p:spPr>
          <a:xfrm>
            <a:off x="480466" y="10168973"/>
            <a:ext cx="6566130" cy="246221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>
              <a:lnSpc>
                <a:spcPts val="1180"/>
              </a:lnSpc>
            </a:pPr>
            <a:r>
              <a:rPr kumimoji="1" lang="ja-JP" altLang="en-US" sz="800" b="1" dirty="0">
                <a:latin typeface="Meiryo" panose="020B0604030504040204" pitchFamily="34" charset="-128"/>
                <a:ea typeface="Meiryo" panose="020B0604030504040204" pitchFamily="34" charset="-128"/>
              </a:rPr>
              <a:t>アクサ生命保険株式会社 佐賀営業支社</a:t>
            </a:r>
            <a:r>
              <a:rPr kumimoji="1" lang="ja-JP" altLang="en-US" sz="1000" dirty="0"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kumimoji="1" lang="ja-JP" altLang="en-US" sz="800" dirty="0">
                <a:latin typeface="Meiryo" panose="020B0604030504040204" pitchFamily="34" charset="-128"/>
                <a:ea typeface="Meiryo" panose="020B0604030504040204" pitchFamily="34" charset="-128"/>
              </a:rPr>
              <a:t>〒</a:t>
            </a:r>
            <a:r>
              <a:rPr kumimoji="1" lang="en-US" altLang="ja-JP" sz="800" dirty="0">
                <a:latin typeface="Meiryo" panose="020B0604030504040204" pitchFamily="34" charset="-128"/>
                <a:ea typeface="Meiryo" panose="020B0604030504040204" pitchFamily="34" charset="-128"/>
              </a:rPr>
              <a:t>840-0826 </a:t>
            </a:r>
            <a:r>
              <a:rPr kumimoji="1" lang="ja-JP" altLang="en-US" sz="800" dirty="0">
                <a:latin typeface="Meiryo" panose="020B0604030504040204" pitchFamily="34" charset="-128"/>
                <a:ea typeface="Meiryo" panose="020B0604030504040204" pitchFamily="34" charset="-128"/>
              </a:rPr>
              <a:t>佐賀市白山</a:t>
            </a:r>
            <a:r>
              <a:rPr kumimoji="1" lang="en-US" altLang="ja-JP" sz="800" dirty="0">
                <a:latin typeface="Meiryo" panose="020B0604030504040204" pitchFamily="34" charset="-128"/>
                <a:ea typeface="Meiryo" panose="020B0604030504040204" pitchFamily="34" charset="-128"/>
              </a:rPr>
              <a:t>2-1-12 </a:t>
            </a:r>
            <a:r>
              <a:rPr kumimoji="1" lang="ja-JP" altLang="en-US" sz="800" dirty="0">
                <a:latin typeface="Meiryo" panose="020B0604030504040204" pitchFamily="34" charset="-128"/>
                <a:ea typeface="Meiryo" panose="020B0604030504040204" pitchFamily="34" charset="-128"/>
              </a:rPr>
              <a:t>佐賀商工ビル</a:t>
            </a:r>
            <a:r>
              <a:rPr kumimoji="1" lang="en-US" altLang="ja-JP" sz="800" dirty="0">
                <a:latin typeface="Meiryo" panose="020B0604030504040204" pitchFamily="34" charset="-128"/>
                <a:ea typeface="Meiryo" panose="020B0604030504040204" pitchFamily="34" charset="-128"/>
              </a:rPr>
              <a:t>5F</a:t>
            </a:r>
            <a:r>
              <a:rPr kumimoji="1" lang="ja-JP" altLang="en-US" sz="800" dirty="0"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kumimoji="1" lang="en-US" altLang="ja-JP" sz="800" dirty="0">
                <a:latin typeface="Meiryo" panose="020B0604030504040204" pitchFamily="34" charset="-128"/>
                <a:ea typeface="Meiryo" panose="020B0604030504040204" pitchFamily="34" charset="-128"/>
              </a:rPr>
              <a:t>TEL0952-29-9664</a:t>
            </a:r>
            <a:endParaRPr kumimoji="1" lang="ja-JP" altLang="en-US" sz="8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F5EA4FE4-8915-11B9-F7D3-9E5DECF796FB}"/>
              </a:ext>
            </a:extLst>
          </p:cNvPr>
          <p:cNvSpPr txBox="1"/>
          <p:nvPr/>
        </p:nvSpPr>
        <p:spPr>
          <a:xfrm>
            <a:off x="1388083" y="5431031"/>
            <a:ext cx="3192728" cy="33855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kumimoji="1" lang="ja-JP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オンラインにて実施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F819F228-F870-34A1-9F27-555152441BEB}"/>
              </a:ext>
            </a:extLst>
          </p:cNvPr>
          <p:cNvSpPr txBox="1"/>
          <p:nvPr/>
        </p:nvSpPr>
        <p:spPr>
          <a:xfrm>
            <a:off x="1342805" y="6021887"/>
            <a:ext cx="1281530" cy="40011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kumimoji="1" lang="ja-JP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kumimoji="1"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50</a:t>
            </a:r>
            <a:r>
              <a:rPr kumimoji="1" lang="ja-JP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名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EDD7A6E5-939C-85B9-19B5-8F15CCBBBE06}"/>
              </a:ext>
            </a:extLst>
          </p:cNvPr>
          <p:cNvSpPr txBox="1"/>
          <p:nvPr/>
        </p:nvSpPr>
        <p:spPr>
          <a:xfrm>
            <a:off x="1986668" y="6128108"/>
            <a:ext cx="1559138" cy="2154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just"/>
            <a:r>
              <a:rPr kumimoji="1" lang="en-US" altLang="ja-JP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kumimoji="1" lang="ja-JP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応募多数の場合は抽選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6388F757-39DE-E23B-B058-D11A410189F8}"/>
              </a:ext>
            </a:extLst>
          </p:cNvPr>
          <p:cNvSpPr txBox="1"/>
          <p:nvPr/>
        </p:nvSpPr>
        <p:spPr>
          <a:xfrm>
            <a:off x="1602444" y="7126498"/>
            <a:ext cx="1138153" cy="43588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kumimoji="1" lang="en-US" altLang="ja-JP" sz="1600" b="1" dirty="0">
                <a:solidFill>
                  <a:srgbClr val="0C5D34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9/24</a:t>
            </a:r>
            <a:r>
              <a:rPr kumimoji="1" lang="ja-JP" altLang="en-US" sz="1200" b="1" dirty="0">
                <a:solidFill>
                  <a:srgbClr val="0C5D34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（火）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CB30C97-5F8D-C768-08F6-59E4754A39E3}"/>
              </a:ext>
            </a:extLst>
          </p:cNvPr>
          <p:cNvSpPr txBox="1"/>
          <p:nvPr/>
        </p:nvSpPr>
        <p:spPr>
          <a:xfrm>
            <a:off x="-435004" y="6578571"/>
            <a:ext cx="3463750" cy="284693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/>
            <a:r>
              <a:rPr kumimoji="1" lang="ja-JP" altLang="en-US" sz="1200" b="1" spc="100" dirty="0">
                <a:solidFill>
                  <a:srgbClr val="0C5D34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セミナーの申し込みは、こちら▶</a:t>
            </a:r>
            <a:r>
              <a:rPr kumimoji="1" lang="en-US" altLang="ja-JP" sz="1200" b="1" spc="100" dirty="0">
                <a:solidFill>
                  <a:srgbClr val="0C5D34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︎</a:t>
            </a:r>
            <a:r>
              <a:rPr kumimoji="1" lang="en-US" altLang="ja-JP" sz="1250" b="1" spc="100" dirty="0">
                <a:solidFill>
                  <a:srgbClr val="0C5D34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endParaRPr kumimoji="1" lang="ja-JP" altLang="en-US" sz="1250" b="1" spc="100" dirty="0">
              <a:solidFill>
                <a:srgbClr val="0C5D34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670F9601-9F35-551A-430F-DA3ADAE1E181}"/>
              </a:ext>
            </a:extLst>
          </p:cNvPr>
          <p:cNvGrpSpPr/>
          <p:nvPr/>
        </p:nvGrpSpPr>
        <p:grpSpPr>
          <a:xfrm>
            <a:off x="509208" y="9041422"/>
            <a:ext cx="459712" cy="213461"/>
            <a:chOff x="509208" y="8736023"/>
            <a:chExt cx="459712" cy="213461"/>
          </a:xfrm>
        </p:grpSpPr>
        <p:sp>
          <p:nvSpPr>
            <p:cNvPr id="32" name="フローチャート: 他ページ結合子 31">
              <a:extLst>
                <a:ext uri="{FF2B5EF4-FFF2-40B4-BE49-F238E27FC236}">
                  <a16:creationId xmlns:a16="http://schemas.microsoft.com/office/drawing/2014/main" id="{85FE0FC3-635F-AF28-3CD3-0E5875BFB5DA}"/>
                </a:ext>
              </a:extLst>
            </p:cNvPr>
            <p:cNvSpPr/>
            <p:nvPr/>
          </p:nvSpPr>
          <p:spPr>
            <a:xfrm rot="16200000">
              <a:off x="632333" y="8612898"/>
              <a:ext cx="213461" cy="459712"/>
            </a:xfrm>
            <a:prstGeom prst="flowChartOffpageConnec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61D1B18C-B0A5-D57B-A3BB-FE7602EC4B24}"/>
                </a:ext>
              </a:extLst>
            </p:cNvPr>
            <p:cNvSpPr txBox="1"/>
            <p:nvPr/>
          </p:nvSpPr>
          <p:spPr>
            <a:xfrm>
              <a:off x="594327" y="8790907"/>
              <a:ext cx="287071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kumimoji="1" lang="ja-JP" altLang="en-US" sz="800" b="1">
                  <a:latin typeface="Meiryo" panose="020B0604030504040204" pitchFamily="34" charset="-128"/>
                  <a:ea typeface="Meiryo" panose="020B0604030504040204" pitchFamily="34" charset="-128"/>
                </a:rPr>
                <a:t>講 師</a:t>
              </a:r>
            </a:p>
          </p:txBody>
        </p:sp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8BF402D-8651-D6B7-6161-E99B29C4A05D}"/>
              </a:ext>
            </a:extLst>
          </p:cNvPr>
          <p:cNvSpPr txBox="1"/>
          <p:nvPr/>
        </p:nvSpPr>
        <p:spPr>
          <a:xfrm>
            <a:off x="1383020" y="3095366"/>
            <a:ext cx="3699895" cy="11666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500" b="1" dirty="0">
                <a:solidFill>
                  <a:srgbClr val="0C5D34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資産形成のキホンと</a:t>
            </a:r>
            <a:endParaRPr kumimoji="1" lang="en-US" altLang="ja-JP" sz="2500" b="1" dirty="0">
              <a:solidFill>
                <a:srgbClr val="0C5D34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kumimoji="1" lang="ja-JP" altLang="en-US" sz="2500" b="1" dirty="0">
                <a:solidFill>
                  <a:srgbClr val="0C5D34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セカンドライフのためのお金づくり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CC6CADC-412D-EA85-1B2A-733F81711F4D}"/>
              </a:ext>
            </a:extLst>
          </p:cNvPr>
          <p:cNvSpPr txBox="1"/>
          <p:nvPr/>
        </p:nvSpPr>
        <p:spPr>
          <a:xfrm>
            <a:off x="973660" y="9221836"/>
            <a:ext cx="3362439" cy="2350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kumimoji="1" lang="ja-JP" altLang="en-US" sz="950" dirty="0">
                <a:latin typeface="Meiryo" panose="020B0604030504040204" pitchFamily="34" charset="-128"/>
                <a:ea typeface="Meiryo" panose="020B0604030504040204" pitchFamily="34" charset="-128"/>
              </a:rPr>
              <a:t>（アクサ生命　佐賀営業支社長）</a:t>
            </a:r>
            <a:endParaRPr kumimoji="1" lang="en-US" altLang="ja-JP" sz="95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13A9529D-32D1-2E14-2D6F-48AF2EFDA0D3}"/>
              </a:ext>
            </a:extLst>
          </p:cNvPr>
          <p:cNvGrpSpPr/>
          <p:nvPr/>
        </p:nvGrpSpPr>
        <p:grpSpPr>
          <a:xfrm>
            <a:off x="480466" y="2933814"/>
            <a:ext cx="769054" cy="1456372"/>
            <a:chOff x="480466" y="2415478"/>
            <a:chExt cx="769054" cy="1456372"/>
          </a:xfrm>
        </p:grpSpPr>
        <p:sp>
          <p:nvSpPr>
            <p:cNvPr id="3" name="角丸四角形 2">
              <a:extLst>
                <a:ext uri="{FF2B5EF4-FFF2-40B4-BE49-F238E27FC236}">
                  <a16:creationId xmlns:a16="http://schemas.microsoft.com/office/drawing/2014/main" id="{3CF97493-630D-73B8-1905-87B6D9D70DBC}"/>
                </a:ext>
              </a:extLst>
            </p:cNvPr>
            <p:cNvSpPr/>
            <p:nvPr/>
          </p:nvSpPr>
          <p:spPr>
            <a:xfrm>
              <a:off x="480466" y="2415478"/>
              <a:ext cx="769054" cy="1456372"/>
            </a:xfrm>
            <a:prstGeom prst="roundRect">
              <a:avLst>
                <a:gd name="adj" fmla="val 0"/>
              </a:avLst>
            </a:prstGeom>
            <a:solidFill>
              <a:srgbClr val="0C5D34"/>
            </a:solidFill>
            <a:ln/>
            <a:effectLst>
              <a:outerShdw blurRad="381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kumimoji="1" lang="ja-JP" altLang="en-US" b="1">
                <a:ln/>
                <a:solidFill>
                  <a:schemeClr val="accent4"/>
                </a:solidFill>
              </a:endParaRP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4F635F3B-6C84-CDCA-5EE6-D1570EE4FFEE}"/>
                </a:ext>
              </a:extLst>
            </p:cNvPr>
            <p:cNvSpPr txBox="1"/>
            <p:nvPr/>
          </p:nvSpPr>
          <p:spPr>
            <a:xfrm>
              <a:off x="543957" y="3016723"/>
              <a:ext cx="6420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kumimoji="1" lang="ja-JP" altLang="en-US" sz="1200" b="1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テーマ</a:t>
              </a:r>
            </a:p>
          </p:txBody>
        </p:sp>
      </p:grp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64C148B6-429A-6157-9A7B-D94F2066D3B4}"/>
              </a:ext>
            </a:extLst>
          </p:cNvPr>
          <p:cNvGrpSpPr/>
          <p:nvPr/>
        </p:nvGrpSpPr>
        <p:grpSpPr>
          <a:xfrm>
            <a:off x="480466" y="4591529"/>
            <a:ext cx="769054" cy="519890"/>
            <a:chOff x="480466" y="4139380"/>
            <a:chExt cx="769054" cy="519890"/>
          </a:xfrm>
        </p:grpSpPr>
        <p:sp>
          <p:nvSpPr>
            <p:cNvPr id="6" name="角丸四角形 5">
              <a:extLst>
                <a:ext uri="{FF2B5EF4-FFF2-40B4-BE49-F238E27FC236}">
                  <a16:creationId xmlns:a16="http://schemas.microsoft.com/office/drawing/2014/main" id="{DBB5754B-EFED-64BC-B8B0-93CD1CF56A9F}"/>
                </a:ext>
              </a:extLst>
            </p:cNvPr>
            <p:cNvSpPr/>
            <p:nvPr/>
          </p:nvSpPr>
          <p:spPr>
            <a:xfrm>
              <a:off x="480466" y="4139380"/>
              <a:ext cx="769054" cy="519890"/>
            </a:xfrm>
            <a:prstGeom prst="roundRect">
              <a:avLst>
                <a:gd name="adj" fmla="val 0"/>
              </a:avLst>
            </a:prstGeom>
            <a:solidFill>
              <a:srgbClr val="0C5D34"/>
            </a:solidFill>
            <a:ln/>
            <a:effectLst>
              <a:outerShdw blurRad="38100" dist="12700" dir="2700000" algn="ctr" rotWithShape="0">
                <a:srgbClr val="000000">
                  <a:alpha val="40000"/>
                </a:srgb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kumimoji="1" lang="ja-JP" altLang="en-US" b="1">
                <a:ln/>
                <a:solidFill>
                  <a:schemeClr val="accent4"/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641BC43F-D45F-A026-728E-E3EF3D5403C3}"/>
                </a:ext>
              </a:extLst>
            </p:cNvPr>
            <p:cNvSpPr txBox="1"/>
            <p:nvPr/>
          </p:nvSpPr>
          <p:spPr>
            <a:xfrm>
              <a:off x="543957" y="4287815"/>
              <a:ext cx="6420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kumimoji="1" lang="ja-JP" altLang="en-US" sz="1200" b="1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日　時</a:t>
              </a:r>
            </a:p>
          </p:txBody>
        </p:sp>
      </p:grp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B4D47BFA-D80E-2E9B-BE89-1EB11F715BA6}"/>
              </a:ext>
            </a:extLst>
          </p:cNvPr>
          <p:cNvGrpSpPr/>
          <p:nvPr/>
        </p:nvGrpSpPr>
        <p:grpSpPr>
          <a:xfrm>
            <a:off x="455929" y="5310058"/>
            <a:ext cx="823939" cy="519890"/>
            <a:chOff x="455929" y="4752997"/>
            <a:chExt cx="823939" cy="519890"/>
          </a:xfrm>
        </p:grpSpPr>
        <p:sp>
          <p:nvSpPr>
            <p:cNvPr id="43" name="角丸四角形 42">
              <a:extLst>
                <a:ext uri="{FF2B5EF4-FFF2-40B4-BE49-F238E27FC236}">
                  <a16:creationId xmlns:a16="http://schemas.microsoft.com/office/drawing/2014/main" id="{CACBDC32-C8E8-05C2-62A5-B8C1E94AA86B}"/>
                </a:ext>
              </a:extLst>
            </p:cNvPr>
            <p:cNvSpPr/>
            <p:nvPr/>
          </p:nvSpPr>
          <p:spPr>
            <a:xfrm>
              <a:off x="480466" y="4752997"/>
              <a:ext cx="769054" cy="519890"/>
            </a:xfrm>
            <a:prstGeom prst="roundRect">
              <a:avLst>
                <a:gd name="adj" fmla="val 0"/>
              </a:avLst>
            </a:prstGeom>
            <a:solidFill>
              <a:srgbClr val="0C5D34"/>
            </a:solidFill>
            <a:ln/>
            <a:effectLst>
              <a:outerShdw blurRad="38100" dist="12700" dir="2700000" algn="ctr" rotWithShape="0">
                <a:srgbClr val="000000">
                  <a:alpha val="40000"/>
                </a:srgb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kumimoji="1" lang="ja-JP" altLang="en-US" b="1">
                <a:ln/>
                <a:solidFill>
                  <a:schemeClr val="accent4"/>
                </a:solidFill>
              </a:endParaRP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7550F2BD-3EDE-6639-0635-B7FEEB534106}"/>
                </a:ext>
              </a:extLst>
            </p:cNvPr>
            <p:cNvSpPr txBox="1"/>
            <p:nvPr/>
          </p:nvSpPr>
          <p:spPr>
            <a:xfrm>
              <a:off x="455929" y="4912899"/>
              <a:ext cx="82393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100" b="1" u="none" strike="noStrike" dirty="0">
                  <a:solidFill>
                    <a:schemeClr val="bg1"/>
                  </a:solidFill>
                  <a:effectLst/>
                  <a:latin typeface="Meiryo" panose="020B0604030504040204" pitchFamily="34" charset="-128"/>
                  <a:ea typeface="Meiryo" panose="020B0604030504040204" pitchFamily="34" charset="-128"/>
                </a:rPr>
                <a:t>参加方法</a:t>
              </a:r>
              <a:endParaRPr kumimoji="1" lang="ja-JP" altLang="en-US" sz="11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99C4C5EB-6054-A346-4AC0-182F579C2F99}"/>
              </a:ext>
            </a:extLst>
          </p:cNvPr>
          <p:cNvGrpSpPr/>
          <p:nvPr/>
        </p:nvGrpSpPr>
        <p:grpSpPr>
          <a:xfrm>
            <a:off x="480466" y="6028250"/>
            <a:ext cx="769054" cy="370012"/>
            <a:chOff x="480466" y="5557904"/>
            <a:chExt cx="769054" cy="370012"/>
          </a:xfrm>
        </p:grpSpPr>
        <p:sp>
          <p:nvSpPr>
            <p:cNvPr id="35" name="角丸四角形 34">
              <a:extLst>
                <a:ext uri="{FF2B5EF4-FFF2-40B4-BE49-F238E27FC236}">
                  <a16:creationId xmlns:a16="http://schemas.microsoft.com/office/drawing/2014/main" id="{64739953-E790-2E78-EE6B-3473A1C09429}"/>
                </a:ext>
              </a:extLst>
            </p:cNvPr>
            <p:cNvSpPr/>
            <p:nvPr/>
          </p:nvSpPr>
          <p:spPr>
            <a:xfrm>
              <a:off x="480466" y="5557904"/>
              <a:ext cx="769054" cy="370012"/>
            </a:xfrm>
            <a:prstGeom prst="roundRect">
              <a:avLst>
                <a:gd name="adj" fmla="val 0"/>
              </a:avLst>
            </a:prstGeom>
            <a:solidFill>
              <a:srgbClr val="0C5D34"/>
            </a:solidFill>
            <a:ln/>
            <a:effectLst>
              <a:outerShdw blurRad="38100" dist="12700" dir="2700000" algn="ctr" rotWithShape="0">
                <a:srgbClr val="000000">
                  <a:alpha val="40000"/>
                </a:srgb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kumimoji="1" lang="ja-JP" altLang="en-US" b="1">
                <a:ln/>
                <a:solidFill>
                  <a:schemeClr val="accent4"/>
                </a:solidFill>
              </a:endParaRP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2C24FDD9-7846-9AD6-3FE6-A6D3481F3E95}"/>
                </a:ext>
              </a:extLst>
            </p:cNvPr>
            <p:cNvSpPr txBox="1"/>
            <p:nvPr/>
          </p:nvSpPr>
          <p:spPr>
            <a:xfrm>
              <a:off x="495318" y="5637964"/>
              <a:ext cx="74892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kumimoji="1" lang="ja-JP" altLang="en-US" sz="1100" b="1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定　　員</a:t>
              </a:r>
            </a:p>
          </p:txBody>
        </p:sp>
      </p:grp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DFD62482-E65C-7419-C89E-0602C8A06D5A}"/>
              </a:ext>
            </a:extLst>
          </p:cNvPr>
          <p:cNvCxnSpPr>
            <a:cxnSpLocks/>
          </p:cNvCxnSpPr>
          <p:nvPr/>
        </p:nvCxnSpPr>
        <p:spPr>
          <a:xfrm>
            <a:off x="490531" y="4495172"/>
            <a:ext cx="4451898" cy="0"/>
          </a:xfrm>
          <a:prstGeom prst="line">
            <a:avLst/>
          </a:prstGeom>
          <a:ln>
            <a:solidFill>
              <a:srgbClr val="3AAB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グループ化 73">
            <a:extLst>
              <a:ext uri="{FF2B5EF4-FFF2-40B4-BE49-F238E27FC236}">
                <a16:creationId xmlns:a16="http://schemas.microsoft.com/office/drawing/2014/main" id="{6306E0C3-C4BD-8523-358B-AB7729383468}"/>
              </a:ext>
            </a:extLst>
          </p:cNvPr>
          <p:cNvGrpSpPr/>
          <p:nvPr/>
        </p:nvGrpSpPr>
        <p:grpSpPr>
          <a:xfrm>
            <a:off x="586910" y="7201424"/>
            <a:ext cx="909092" cy="259766"/>
            <a:chOff x="656533" y="6558595"/>
            <a:chExt cx="909092" cy="259766"/>
          </a:xfrm>
        </p:grpSpPr>
        <p:sp>
          <p:nvSpPr>
            <p:cNvPr id="29" name="角丸四角形 28">
              <a:extLst>
                <a:ext uri="{FF2B5EF4-FFF2-40B4-BE49-F238E27FC236}">
                  <a16:creationId xmlns:a16="http://schemas.microsoft.com/office/drawing/2014/main" id="{F6A55C5B-BF2B-D9FB-7CA6-E829B61DD839}"/>
                </a:ext>
              </a:extLst>
            </p:cNvPr>
            <p:cNvSpPr/>
            <p:nvPr/>
          </p:nvSpPr>
          <p:spPr>
            <a:xfrm>
              <a:off x="656533" y="6558595"/>
              <a:ext cx="909092" cy="246221"/>
            </a:xfrm>
            <a:prstGeom prst="roundRect">
              <a:avLst>
                <a:gd name="adj" fmla="val 50000"/>
              </a:avLst>
            </a:prstGeom>
            <a:solidFill>
              <a:srgbClr val="3AAB47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bg1"/>
                  </a:solidFill>
                </a:ln>
                <a:solidFill>
                  <a:srgbClr val="0C5D34"/>
                </a:solidFill>
              </a:endParaRPr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759DF9E1-33A6-4CCC-089F-016BFF7DF11A}"/>
                </a:ext>
              </a:extLst>
            </p:cNvPr>
            <p:cNvSpPr txBox="1"/>
            <p:nvPr/>
          </p:nvSpPr>
          <p:spPr>
            <a:xfrm>
              <a:off x="707966" y="6587529"/>
              <a:ext cx="806226" cy="230832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algn="ctr"/>
              <a:r>
                <a:rPr kumimoji="1" lang="ja-JP" altLang="en-US" sz="90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申込締切日</a:t>
              </a:r>
              <a:endParaRPr kumimoji="1" lang="ja-JP" altLang="en-US" sz="9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DECE4393-11EE-BBAE-8FE8-1F9B99521E87}"/>
              </a:ext>
            </a:extLst>
          </p:cNvPr>
          <p:cNvCxnSpPr>
            <a:cxnSpLocks/>
          </p:cNvCxnSpPr>
          <p:nvPr/>
        </p:nvCxnSpPr>
        <p:spPr>
          <a:xfrm>
            <a:off x="547726" y="7126498"/>
            <a:ext cx="2391443" cy="0"/>
          </a:xfrm>
          <a:prstGeom prst="line">
            <a:avLst/>
          </a:prstGeom>
          <a:ln w="9525">
            <a:solidFill>
              <a:srgbClr val="3AAB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3E754154-FE0C-E270-E9E1-C038B9F438AD}"/>
              </a:ext>
            </a:extLst>
          </p:cNvPr>
          <p:cNvSpPr txBox="1"/>
          <p:nvPr/>
        </p:nvSpPr>
        <p:spPr>
          <a:xfrm>
            <a:off x="418322" y="2222706"/>
            <a:ext cx="4771351" cy="6215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ja-JP" altLang="en-US" sz="115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従業員の皆様向けにもマネーセミナーを開催します。</a:t>
            </a:r>
            <a:endParaRPr lang="en-US" altLang="ja-JP" sz="115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l"/>
            <a:r>
              <a:rPr lang="ja-JP" altLang="en-US" sz="115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御社で行う事も、オンラインで行う事も可能です。</a:t>
            </a:r>
            <a:endParaRPr lang="en-US" altLang="ja-JP" sz="115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l"/>
            <a:r>
              <a:rPr lang="ja-JP" altLang="en-US" sz="115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今回の内容にご満足頂けましたら、遠慮なく開催をご依頼ください。</a:t>
            </a: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80517235-B4BE-9267-6C99-5797057F286A}"/>
              </a:ext>
            </a:extLst>
          </p:cNvPr>
          <p:cNvCxnSpPr>
            <a:cxnSpLocks/>
          </p:cNvCxnSpPr>
          <p:nvPr/>
        </p:nvCxnSpPr>
        <p:spPr>
          <a:xfrm>
            <a:off x="490531" y="5207015"/>
            <a:ext cx="4451898" cy="0"/>
          </a:xfrm>
          <a:prstGeom prst="line">
            <a:avLst/>
          </a:prstGeom>
          <a:ln>
            <a:solidFill>
              <a:srgbClr val="3AAB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3D31340D-2909-BFC0-8BA9-AFFBD13A5893}"/>
              </a:ext>
            </a:extLst>
          </p:cNvPr>
          <p:cNvCxnSpPr>
            <a:cxnSpLocks/>
          </p:cNvCxnSpPr>
          <p:nvPr/>
        </p:nvCxnSpPr>
        <p:spPr>
          <a:xfrm>
            <a:off x="490531" y="5930433"/>
            <a:ext cx="4451898" cy="0"/>
          </a:xfrm>
          <a:prstGeom prst="line">
            <a:avLst/>
          </a:prstGeom>
          <a:ln>
            <a:solidFill>
              <a:srgbClr val="3AAB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672107E-DD67-F360-6B07-953310FF5BF5}"/>
              </a:ext>
            </a:extLst>
          </p:cNvPr>
          <p:cNvSpPr txBox="1"/>
          <p:nvPr/>
        </p:nvSpPr>
        <p:spPr>
          <a:xfrm>
            <a:off x="463030" y="7638110"/>
            <a:ext cx="6660981" cy="78675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136525" indent="-127000" algn="just">
              <a:lnSpc>
                <a:spcPts val="900"/>
              </a:lnSpc>
              <a:buSzPct val="90000"/>
              <a:buFont typeface="システムフォント（レギュラー）"/>
              <a:buChar char="※"/>
            </a:pPr>
            <a:r>
              <a:rPr kumimoji="1" lang="ja-JP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当セミナーは無料で視聴いただけます。</a:t>
            </a:r>
            <a:endParaRPr kumimoji="1" lang="en-US" altLang="ja-JP" sz="800" dirty="0">
              <a:solidFill>
                <a:schemeClr val="tx1">
                  <a:lumMod val="85000"/>
                  <a:lumOff val="1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136525" indent="-127000" algn="just">
              <a:lnSpc>
                <a:spcPts val="900"/>
              </a:lnSpc>
              <a:buSzPct val="90000"/>
              <a:buFont typeface="システムフォント（レギュラー）"/>
              <a:buChar char="※"/>
            </a:pPr>
            <a:r>
              <a:rPr kumimoji="1" lang="ja-JP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利用に伴う通信費等については、利用者の負担となります。あらかじめご了承お願いします。</a:t>
            </a:r>
            <a:endParaRPr kumimoji="1" lang="en-US" altLang="ja-JP" sz="800" dirty="0">
              <a:solidFill>
                <a:schemeClr val="tx1">
                  <a:lumMod val="85000"/>
                  <a:lumOff val="1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136525" indent="-127000" algn="just">
              <a:lnSpc>
                <a:spcPts val="900"/>
              </a:lnSpc>
              <a:buSzPct val="90000"/>
              <a:buFont typeface="システムフォント（レギュラー）"/>
              <a:buChar char="※"/>
            </a:pPr>
            <a:r>
              <a:rPr kumimoji="1" lang="ja-JP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アンケートにご回答いただきました内容は、アクサ生命保険株式会社において、①関連会社・提携会社を含む各種商品・サービスのご案内・提供、ご契約の維持管理、②当社業務に関する情報提供・運営管理、商品・サービスの充実、③その他保険に関連・付随する業務に利用させていただきます。</a:t>
            </a:r>
            <a:endParaRPr kumimoji="1" lang="en-US" altLang="ja-JP" sz="800" dirty="0">
              <a:solidFill>
                <a:schemeClr val="tx1">
                  <a:lumMod val="85000"/>
                  <a:lumOff val="1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136525" indent="-127000" algn="just">
              <a:lnSpc>
                <a:spcPts val="900"/>
              </a:lnSpc>
              <a:buSzPct val="90000"/>
              <a:buFont typeface="システムフォント（レギュラー）"/>
              <a:buChar char="※"/>
            </a:pPr>
            <a:r>
              <a:rPr kumimoji="1" lang="ja-JP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当社より電子メールでの各種ご案内を差し上げる場合があります。</a:t>
            </a:r>
          </a:p>
        </p:txBody>
      </p: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06D321F6-60F2-DCEF-1F6A-F3853CC7F767}"/>
              </a:ext>
            </a:extLst>
          </p:cNvPr>
          <p:cNvGrpSpPr/>
          <p:nvPr/>
        </p:nvGrpSpPr>
        <p:grpSpPr>
          <a:xfrm>
            <a:off x="509208" y="9492653"/>
            <a:ext cx="459712" cy="213461"/>
            <a:chOff x="509208" y="9359315"/>
            <a:chExt cx="459712" cy="213461"/>
          </a:xfrm>
        </p:grpSpPr>
        <p:sp>
          <p:nvSpPr>
            <p:cNvPr id="38" name="フローチャート: 他ページ結合子 37">
              <a:extLst>
                <a:ext uri="{FF2B5EF4-FFF2-40B4-BE49-F238E27FC236}">
                  <a16:creationId xmlns:a16="http://schemas.microsoft.com/office/drawing/2014/main" id="{4651318A-8793-1DE6-4704-CED8249F23E9}"/>
                </a:ext>
              </a:extLst>
            </p:cNvPr>
            <p:cNvSpPr/>
            <p:nvPr/>
          </p:nvSpPr>
          <p:spPr>
            <a:xfrm rot="16200000">
              <a:off x="632333" y="9236190"/>
              <a:ext cx="213461" cy="459712"/>
            </a:xfrm>
            <a:prstGeom prst="flowChartOffpageConnec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1A73FCCB-C2E1-F069-EBEB-FA5AC26FD80E}"/>
                </a:ext>
              </a:extLst>
            </p:cNvPr>
            <p:cNvSpPr txBox="1"/>
            <p:nvPr/>
          </p:nvSpPr>
          <p:spPr>
            <a:xfrm>
              <a:off x="594327" y="9414199"/>
              <a:ext cx="287071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kumimoji="1" lang="ja-JP" altLang="en-US" sz="800" b="1">
                  <a:latin typeface="Meiryo" panose="020B0604030504040204" pitchFamily="34" charset="-128"/>
                  <a:ea typeface="Meiryo" panose="020B0604030504040204" pitchFamily="34" charset="-128"/>
                </a:rPr>
                <a:t>資 格</a:t>
              </a:r>
            </a:p>
          </p:txBody>
        </p:sp>
      </p:grpSp>
      <p:pic>
        <p:nvPicPr>
          <p:cNvPr id="9" name="図 8" descr="スーツを着ている男はスマイルしている">
            <a:extLst>
              <a:ext uri="{FF2B5EF4-FFF2-40B4-BE49-F238E27FC236}">
                <a16:creationId xmlns:a16="http://schemas.microsoft.com/office/drawing/2014/main" id="{D33B3964-4E5D-2E81-AF3C-CACE3CBA1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682" y="9204073"/>
            <a:ext cx="909112" cy="1129493"/>
          </a:xfrm>
          <a:prstGeom prst="rect">
            <a:avLst/>
          </a:prstGeom>
        </p:spPr>
      </p:pic>
      <p:pic>
        <p:nvPicPr>
          <p:cNvPr id="1026" name="Picture 2" descr="プレゼントのイラスト「ピンクの箱とリボンのプレゼント ...">
            <a:extLst>
              <a:ext uri="{FF2B5EF4-FFF2-40B4-BE49-F238E27FC236}">
                <a16:creationId xmlns:a16="http://schemas.microsoft.com/office/drawing/2014/main" id="{E093C5F9-05A0-C654-0AF9-0FB44432E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460" y="6443268"/>
            <a:ext cx="1020749" cy="63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C6E9242-D597-6811-5051-D6F1C4A3CD84}"/>
              </a:ext>
            </a:extLst>
          </p:cNvPr>
          <p:cNvSpPr/>
          <p:nvPr/>
        </p:nvSpPr>
        <p:spPr>
          <a:xfrm>
            <a:off x="1388083" y="6842837"/>
            <a:ext cx="1411533" cy="2154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D7A8C30-0A91-CF24-CE8A-5F91C22B87AE}"/>
              </a:ext>
            </a:extLst>
          </p:cNvPr>
          <p:cNvSpPr txBox="1"/>
          <p:nvPr/>
        </p:nvSpPr>
        <p:spPr>
          <a:xfrm>
            <a:off x="121689" y="6849939"/>
            <a:ext cx="1345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200" b="1" spc="100" dirty="0">
                <a:solidFill>
                  <a:srgbClr val="0C5D34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応募コード</a:t>
            </a:r>
            <a:r>
              <a:rPr kumimoji="1" lang="en-US" altLang="ja-JP" sz="1200" b="1" spc="100" dirty="0">
                <a:solidFill>
                  <a:srgbClr val="0C5D34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endParaRPr kumimoji="1" lang="ja-JP" altLang="en-US" sz="1200" b="1" spc="100" dirty="0">
              <a:solidFill>
                <a:srgbClr val="0C5D34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41" name="図 40" descr="QR コード&#10;&#10;自動的に生成された説明">
            <a:extLst>
              <a:ext uri="{FF2B5EF4-FFF2-40B4-BE49-F238E27FC236}">
                <a16:creationId xmlns:a16="http://schemas.microsoft.com/office/drawing/2014/main" id="{1C894297-6B94-48E6-C6D8-BFF87807A3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4709" y="6536880"/>
            <a:ext cx="919178" cy="904808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CA6A6E7-5FE2-637E-9EFC-5D822D76BA6A}"/>
              </a:ext>
            </a:extLst>
          </p:cNvPr>
          <p:cNvSpPr txBox="1"/>
          <p:nvPr/>
        </p:nvSpPr>
        <p:spPr>
          <a:xfrm>
            <a:off x="1525396" y="6755352"/>
            <a:ext cx="1341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/>
              <a:t>99999999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0218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2470E880E12CB49A604FFBD24C28FB8" ma:contentTypeVersion="15" ma:contentTypeDescription="新しいドキュメントを作成します。" ma:contentTypeScope="" ma:versionID="94bc0c30caf3d846b8ad40bb5311d194">
  <xsd:schema xmlns:xsd="http://www.w3.org/2001/XMLSchema" xmlns:xs="http://www.w3.org/2001/XMLSchema" xmlns:p="http://schemas.microsoft.com/office/2006/metadata/properties" xmlns:ns2="a64b5870-4a07-4271-9fea-f53e97e1acfb" xmlns:ns3="914901b5-ce7f-4e59-b8c6-150c6c5d606b" targetNamespace="http://schemas.microsoft.com/office/2006/metadata/properties" ma:root="true" ma:fieldsID="f396a749dc3943033782ea36ebcd13c9" ns2:_="" ns3:_="">
    <xsd:import namespace="a64b5870-4a07-4271-9fea-f53e97e1acfb"/>
    <xsd:import namespace="914901b5-ce7f-4e59-b8c6-150c6c5d606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4b5870-4a07-4271-9fea-f53e97e1acf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adda44f4-9365-47f5-95ff-3642d3041553}" ma:internalName="TaxCatchAll" ma:showField="CatchAllData" ma:web="a64b5870-4a07-4271-9fea-f53e97e1ac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4901b5-ce7f-4e59-b8c6-150c6c5d60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画像タグ" ma:readOnly="false" ma:fieldId="{5cf76f15-5ced-4ddc-b409-7134ff3c332f}" ma:taxonomyMulti="true" ma:sspId="bc7cd8e4-056a-4b9a-a096-56d591af49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64b5870-4a07-4271-9fea-f53e97e1acfb" xsi:nil="true"/>
    <lcf76f155ced4ddcb4097134ff3c332f xmlns="914901b5-ce7f-4e59-b8c6-150c6c5d606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B4BFFE3-587B-4CFA-873F-11E9A1F3E2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4b5870-4a07-4271-9fea-f53e97e1acfb"/>
    <ds:schemaRef ds:uri="914901b5-ce7f-4e59-b8c6-150c6c5d60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B9B04A-BBFF-401C-81EF-0D077AE34A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6AE74C-D560-4E97-BD11-CFD14B2AB650}">
  <ds:schemaRefs>
    <ds:schemaRef ds:uri="http://schemas.microsoft.com/office/infopath/2007/PartnerControls"/>
    <ds:schemaRef ds:uri="91c37ae9-c513-49fc-a2f8-5fa91d76dbb1"/>
    <ds:schemaRef ds:uri="http://purl.org/dc/elements/1.1/"/>
    <ds:schemaRef ds:uri="http://schemas.microsoft.com/office/2006/metadata/properties"/>
    <ds:schemaRef ds:uri="d7282f4a-6002-4290-b804-e6528bf2d67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  <ds:schemaRef ds:uri="a64b5870-4a07-4271-9fea-f53e97e1acfb"/>
    <ds:schemaRef ds:uri="914901b5-ce7f-4e59-b8c6-150c6c5d606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</TotalTime>
  <Words>358</Words>
  <Application>Microsoft Office PowerPoint</Application>
  <PresentationFormat>ユーザー設定</PresentationFormat>
  <Paragraphs>42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Meiryo UI</vt:lpstr>
      <vt:lpstr>システムフォント（レギュラー）</vt:lpstr>
      <vt:lpstr>Meiryo</vt:lpstr>
      <vt:lpstr>游ゴシック</vt:lpstr>
      <vt:lpstr>Arial</vt:lpstr>
      <vt:lpstr>Calibri</vt:lpstr>
      <vt:lpstr>Calibri Light</vt:lpstr>
      <vt:lpstr>Wingdings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井地 野々花</dc:creator>
  <cp:lastModifiedBy>matsumoto@po.imari-cci.or.jp</cp:lastModifiedBy>
  <cp:revision>181</cp:revision>
  <dcterms:created xsi:type="dcterms:W3CDTF">2023-11-07T02:22:38Z</dcterms:created>
  <dcterms:modified xsi:type="dcterms:W3CDTF">2024-09-20T02:40:14Z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273b9e9-5d89-45b0-bd92-22edbafde660_Enabled">
    <vt:lpwstr>true</vt:lpwstr>
  </property>
  <property fmtid="{D5CDD505-2E9C-101B-9397-08002B2CF9AE}" pid="3" name="MSIP_Label_d273b9e9-5d89-45b0-bd92-22edbafde660_SetDate">
    <vt:lpwstr>2024-02-06T01:24:27Z</vt:lpwstr>
  </property>
  <property fmtid="{D5CDD505-2E9C-101B-9397-08002B2CF9AE}" pid="4" name="MSIP_Label_d273b9e9-5d89-45b0-bd92-22edbafde660_Method">
    <vt:lpwstr>Standard</vt:lpwstr>
  </property>
  <property fmtid="{D5CDD505-2E9C-101B-9397-08002B2CF9AE}" pid="5" name="MSIP_Label_d273b9e9-5d89-45b0-bd92-22edbafde660_Name">
    <vt:lpwstr>ALJ_Internal</vt:lpwstr>
  </property>
  <property fmtid="{D5CDD505-2E9C-101B-9397-08002B2CF9AE}" pid="6" name="MSIP_Label_d273b9e9-5d89-45b0-bd92-22edbafde660_SiteId">
    <vt:lpwstr>396b38cc-aa65-492b-bb0e-3d94ed25a97b</vt:lpwstr>
  </property>
  <property fmtid="{D5CDD505-2E9C-101B-9397-08002B2CF9AE}" pid="7" name="MSIP_Label_d273b9e9-5d89-45b0-bd92-22edbafde660_ActionId">
    <vt:lpwstr>260b1042-4373-4ca1-95c7-04814212597a</vt:lpwstr>
  </property>
  <property fmtid="{D5CDD505-2E9C-101B-9397-08002B2CF9AE}" pid="8" name="MSIP_Label_d273b9e9-5d89-45b0-bd92-22edbafde660_ContentBits">
    <vt:lpwstr>0</vt:lpwstr>
  </property>
  <property fmtid="{D5CDD505-2E9C-101B-9397-08002B2CF9AE}" pid="9" name="ContentTypeId">
    <vt:lpwstr>0x010100464907348E472142ADACF96E03FAA9EE</vt:lpwstr>
  </property>
</Properties>
</file>